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517" r:id="rId2"/>
    <p:sldId id="367" r:id="rId3"/>
    <p:sldId id="258" r:id="rId4"/>
    <p:sldId id="381" r:id="rId5"/>
    <p:sldId id="369" r:id="rId6"/>
    <p:sldId id="370" r:id="rId7"/>
    <p:sldId id="368" r:id="rId8"/>
    <p:sldId id="373" r:id="rId9"/>
    <p:sldId id="530" r:id="rId10"/>
    <p:sldId id="376" r:id="rId11"/>
    <p:sldId id="375" r:id="rId12"/>
    <p:sldId id="371" r:id="rId13"/>
    <p:sldId id="379" r:id="rId14"/>
    <p:sldId id="522" r:id="rId15"/>
    <p:sldId id="523" r:id="rId16"/>
    <p:sldId id="380" r:id="rId17"/>
    <p:sldId id="527" r:id="rId18"/>
    <p:sldId id="385" r:id="rId19"/>
    <p:sldId id="317" r:id="rId20"/>
    <p:sldId id="533" r:id="rId21"/>
    <p:sldId id="525" r:id="rId22"/>
    <p:sldId id="526" r:id="rId23"/>
    <p:sldId id="519" r:id="rId24"/>
    <p:sldId id="52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013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76AFF-9724-4888-BF0F-84DDE3A8999D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92296-2CBE-4B75-82C8-975CF145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5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6E65042-E6FC-4DBE-80FA-CD95FC46D02F}" type="slidenum">
              <a:rPr lang="en-US" altLang="en-US" sz="1200" smtClean="0">
                <a:latin typeface="Calibri" panose="020F0502020204030204" pitchFamily="34" charset="0"/>
              </a:rPr>
              <a:pPr/>
              <a:t>13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44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9D3CFB0-6423-4264-9FF4-DD3764460086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43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9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9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2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0 - iDiv Titel mi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95" y="228695"/>
            <a:ext cx="2636932" cy="68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8669" y="6509240"/>
            <a:ext cx="2774113" cy="12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5251" y="6399180"/>
            <a:ext cx="2636932" cy="25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1280" y="6474935"/>
            <a:ext cx="1737631" cy="16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10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8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7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6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545D-B6F8-43BB-B3EF-CC5F6F2E0A1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E367-E511-4659-954F-953E55FD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261" y="463372"/>
            <a:ext cx="5928739" cy="518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Brief Syllabus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 1–August 28. Introductions and biodiversity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9.00-10.00. (Jon) Introduction to course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10.00-12.00. Introductions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12.00-13.30 Lunch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13.30-14.00 (Jon) Introduction to ‘Field work’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14.00-17.00 Field data collection, summarize data for presentation tomorrow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 2–August 29. Biodiversity definitions and measurements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9.00-11.00.  Discussion of biodiversity data and analysis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11.00-12.00 (Jon). Lecture: Measuring and  comparing biodiversity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12.00-13.30 Lunch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13.30-14.00. (Jon) Introduction to “lab” experiment. Measuring scale-dependent effect sizes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14.00-16.00. Data collection on lab experiment.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16.00-17.00. Discussion about lab results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05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6C0D0-D358-4D8D-ABDD-121065D30FB7}"/>
              </a:ext>
            </a:extLst>
          </p:cNvPr>
          <p:cNvSpPr txBox="1"/>
          <p:nvPr/>
        </p:nvSpPr>
        <p:spPr>
          <a:xfrm>
            <a:off x="6096000" y="463372"/>
            <a:ext cx="7264400" cy="6022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 3–August 30. Comparing biodiversity within and across studies (synthesis)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9.00-12.00. (Shane) Computer lab: Biodiversity measurements and metrics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12.00-14.00. Lunch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14.00-15.00. (Jon) Lecture: ‘Biodiversity Synthesis’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15.00-16.00.  Find and summarize a biodiversity synthesis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16.00-17.00. Group discussion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 4–August 31. How to ask questions and develop hypotheses for biodiversity synthesis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9.00-11.00 (Shane) Computer lab–Meta-analysis and its limitations; towards some solutions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11.00-12.00 (Jon) Lecture on questions and hypotheses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12.00-13.30 Lunch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13.30-14.30 (Jon) Lecture: Examples of biodiversity syntheses (questions, hypotheses)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14.30-16.30 (Minghua). Computer lab–literature search for synthesis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16.30-17.00 (Jon) Introduce task for tomorrow (group projects)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Day 5–September 1. Putting it all together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9.00-9.30. (Jon). Overview of group projects (proposal preparation)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9.30-12.00. Work on proposal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12.00-13.30. Lunch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13.30-15.00. Work in groups on proposal 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15.00-17.00. Proposal presentations/discussion</a:t>
            </a:r>
          </a:p>
        </p:txBody>
      </p:sp>
    </p:spTree>
    <p:extLst>
      <p:ext uri="{BB962C8B-B14F-4D97-AF65-F5344CB8AC3E}">
        <p14:creationId xmlns:p14="http://schemas.microsoft.com/office/powerpoint/2010/main" val="212310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441" y="222914"/>
            <a:ext cx="6025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Biodiversity and Pandemics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62" y="1460726"/>
            <a:ext cx="2677029" cy="3781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9116" y="1261027"/>
            <a:ext cx="7951695" cy="34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9200"/>
            <a:ext cx="12072318" cy="5063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24" y="2585164"/>
            <a:ext cx="10802358" cy="4246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151" y="2842922"/>
            <a:ext cx="5990016" cy="2546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188" y="130049"/>
            <a:ext cx="10313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Biodiversity may also be good for your health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…..and wealth</a:t>
            </a:r>
          </a:p>
        </p:txBody>
      </p:sp>
    </p:spTree>
    <p:extLst>
      <p:ext uri="{BB962C8B-B14F-4D97-AF65-F5344CB8AC3E}">
        <p14:creationId xmlns:p14="http://schemas.microsoft.com/office/powerpoint/2010/main" val="14251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6736 L 0.00573 -0.3592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359"/>
          <a:stretch/>
        </p:blipFill>
        <p:spPr bwMode="auto">
          <a:xfrm>
            <a:off x="158469" y="1"/>
            <a:ext cx="6468516" cy="21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6390" y="4613470"/>
            <a:ext cx="7065610" cy="22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DAFB3-4B62-4BEC-BDFE-1E91C1202219}"/>
              </a:ext>
            </a:extLst>
          </p:cNvPr>
          <p:cNvSpPr txBox="1"/>
          <p:nvPr/>
        </p:nvSpPr>
        <p:spPr>
          <a:xfrm>
            <a:off x="619760" y="2125589"/>
            <a:ext cx="8229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"The loss of species, ecosystems and genetic diversity is already a global and generational threat to human well-being. Protecting the invaluable contributions of nature to people will be the defining challenge of decades to come." –</a:t>
            </a:r>
          </a:p>
          <a:p>
            <a:endParaRPr lang="en-US" b="1" i="1" dirty="0"/>
          </a:p>
          <a:p>
            <a:r>
              <a:rPr lang="en-US" b="1" i="1" dirty="0"/>
              <a:t> Sir Robert Watson, IPBES Chair</a:t>
            </a:r>
            <a:endParaRPr lang="LID4096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DD55A-406E-495E-A08A-75F3A48B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83" y="3763083"/>
            <a:ext cx="2838160" cy="284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"/>
          <p:cNvSpPr txBox="1">
            <a:spLocks noChangeArrowheads="1"/>
          </p:cNvSpPr>
          <p:nvPr/>
        </p:nvSpPr>
        <p:spPr bwMode="auto">
          <a:xfrm>
            <a:off x="1693731" y="100142"/>
            <a:ext cx="6375976" cy="53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881" b="1" dirty="0">
                <a:solidFill>
                  <a:srgbClr val="00B050"/>
                </a:solidFill>
              </a:rPr>
              <a:t>We know</a:t>
            </a:r>
            <a:r>
              <a:rPr lang="en-US" altLang="en-US" sz="2521" b="1" dirty="0">
                <a:solidFill>
                  <a:srgbClr val="00B050"/>
                </a:solidFill>
              </a:rPr>
              <a:t> </a:t>
            </a:r>
            <a:r>
              <a:rPr lang="en-US" altLang="en-US" sz="2881" b="1" dirty="0">
                <a:solidFill>
                  <a:srgbClr val="00B050"/>
                </a:solidFill>
              </a:rPr>
              <a:t>that biodiversity is declining….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0011" y="869109"/>
            <a:ext cx="202962" cy="411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pic>
        <p:nvPicPr>
          <p:cNvPr id="33796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088" y="708899"/>
            <a:ext cx="7875240" cy="6149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14"/>
          <p:cNvSpPr txBox="1">
            <a:spLocks noChangeArrowheads="1"/>
          </p:cNvSpPr>
          <p:nvPr/>
        </p:nvSpPr>
        <p:spPr bwMode="auto">
          <a:xfrm>
            <a:off x="9439693" y="6426120"/>
            <a:ext cx="2123658" cy="28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61" b="1" i="1" dirty="0"/>
              <a:t>Ceballos et al. 2015. Sci. Adv.</a:t>
            </a:r>
          </a:p>
        </p:txBody>
      </p:sp>
      <p:sp>
        <p:nvSpPr>
          <p:cNvPr id="33798" name="TextBox 1"/>
          <p:cNvSpPr txBox="1">
            <a:spLocks noChangeArrowheads="1"/>
          </p:cNvSpPr>
          <p:nvPr/>
        </p:nvSpPr>
        <p:spPr bwMode="auto">
          <a:xfrm>
            <a:off x="1357844" y="1086364"/>
            <a:ext cx="930063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1" b="1"/>
              <a:t>Global</a:t>
            </a:r>
          </a:p>
        </p:txBody>
      </p:sp>
    </p:spTree>
    <p:extLst>
      <p:ext uri="{BB962C8B-B14F-4D97-AF65-F5344CB8AC3E}">
        <p14:creationId xmlns:p14="http://schemas.microsoft.com/office/powerpoint/2010/main" val="9812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57" y="834887"/>
            <a:ext cx="5888743" cy="1429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78" y="1162878"/>
            <a:ext cx="6120538" cy="2233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2" y="3267045"/>
            <a:ext cx="6806345" cy="1901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EAB85-AC04-411B-B6BC-CFF9E7772D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17" y="4320538"/>
            <a:ext cx="5590364" cy="20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2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FBEE94-7F92-431B-A3EC-A0417CAC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373" y="3029224"/>
            <a:ext cx="5554317" cy="3702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60314"/>
            <a:ext cx="5105400" cy="2871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152401"/>
            <a:ext cx="194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Bending the Curve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470" y="152400"/>
            <a:ext cx="6705042" cy="41188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5190" y="144307"/>
            <a:ext cx="10188130" cy="56323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Post-2020 Global Biodiversity Framework</a:t>
            </a:r>
          </a:p>
          <a:p>
            <a:endParaRPr lang="en-US" sz="2400" b="1" dirty="0"/>
          </a:p>
          <a:p>
            <a:endParaRPr lang="en-US" sz="24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400" b="1" dirty="0"/>
              <a:t>protect at least 30% by 2030 </a:t>
            </a:r>
          </a:p>
          <a:p>
            <a:endParaRPr lang="en-US" sz="24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400" b="1" dirty="0"/>
              <a:t>restore 30% of degraded lands  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400" b="1" dirty="0"/>
              <a:t>halt species extinctions caused by humans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400" b="1" dirty="0"/>
              <a:t>address unsustainable agriculture, forestry and fisheries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400" b="1" dirty="0"/>
              <a:t>tackle drivers of biodiversity loss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lvl="1" indent="-171450">
              <a:buFont typeface="Arial" panose="020B0604020202020204" pitchFamily="34" charset="0"/>
              <a:buChar char="•"/>
            </a:pPr>
            <a:r>
              <a:rPr lang="en-US" sz="2400" b="1" dirty="0"/>
              <a:t>strengthen links between biodiversity and climate action</a:t>
            </a:r>
          </a:p>
          <a:p>
            <a:pPr lvl="1" indent="-1714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158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38" y="1168805"/>
            <a:ext cx="9412405" cy="452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4805" y="2141176"/>
            <a:ext cx="1514804" cy="203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5"/>
          <p:cNvSpPr txBox="1">
            <a:spLocks noChangeArrowheads="1"/>
          </p:cNvSpPr>
          <p:nvPr/>
        </p:nvSpPr>
        <p:spPr bwMode="auto">
          <a:xfrm>
            <a:off x="2540107" y="5951767"/>
            <a:ext cx="2563138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dirty="0"/>
              <a:t>Newbold et al. 2015, Nature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93A4F8-85C5-4900-88B1-54961D823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584" y="99259"/>
            <a:ext cx="8899358" cy="66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05F78-5828-4FCC-B503-8BA0A6C4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7" y="1698823"/>
            <a:ext cx="6999141" cy="4712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9324C5-B5FC-44C4-82EA-9939F6645CF8}"/>
              </a:ext>
            </a:extLst>
          </p:cNvPr>
          <p:cNvSpPr txBox="1"/>
          <p:nvPr/>
        </p:nvSpPr>
        <p:spPr>
          <a:xfrm>
            <a:off x="385009" y="167079"/>
            <a:ext cx="10503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“Look under the hood” </a:t>
            </a:r>
          </a:p>
          <a:p>
            <a:endParaRPr lang="en-US" sz="2800" b="1" dirty="0">
              <a:sym typeface="Wingdings" panose="05000000000000000000" pitchFamily="2" charset="2"/>
            </a:endParaRPr>
          </a:p>
          <a:p>
            <a:r>
              <a:rPr lang="en-US" sz="2800" b="1" dirty="0">
                <a:sym typeface="Wingdings" panose="05000000000000000000" pitchFamily="2" charset="2"/>
              </a:rPr>
              <a:t>				 Meaning “what is making it work?”</a:t>
            </a:r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53207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648" y="1072875"/>
            <a:ext cx="4622383" cy="281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2947" y="52975"/>
            <a:ext cx="4583562" cy="4802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521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local diversity really declining?</a:t>
            </a:r>
          </a:p>
        </p:txBody>
      </p:sp>
      <p:sp>
        <p:nvSpPr>
          <p:cNvPr id="11" name="AutoShape 2" descr="Image result for sdiv"/>
          <p:cNvSpPr>
            <a:spLocks noChangeAspect="1" noChangeArrowheads="1"/>
          </p:cNvSpPr>
          <p:nvPr/>
        </p:nvSpPr>
        <p:spPr bwMode="auto">
          <a:xfrm>
            <a:off x="4383689" y="2665750"/>
            <a:ext cx="434510" cy="434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78" tIns="34289" rIns="68578" bIns="34289"/>
          <a:lstStyle/>
          <a:p>
            <a:pPr>
              <a:defRPr/>
            </a:pPr>
            <a:endParaRPr lang="en-US" sz="1100"/>
          </a:p>
        </p:txBody>
      </p:sp>
      <p:sp>
        <p:nvSpPr>
          <p:cNvPr id="3" name="Rectangle 2"/>
          <p:cNvSpPr/>
          <p:nvPr/>
        </p:nvSpPr>
        <p:spPr>
          <a:xfrm>
            <a:off x="1138877" y="4261097"/>
            <a:ext cx="4322194" cy="1631216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If plant biodiversity is not generally declining at local spatial scales, what are the real world implications of small-scale biodiversity manipulation experiments?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851" y="6264798"/>
            <a:ext cx="192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Vellend et al. 2013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1EB6E-93B0-4ECF-A6EC-3D86422BB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370" y="1388187"/>
            <a:ext cx="4322194" cy="4081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144D1-A5AA-443F-B9DD-4E128A24EF3C}"/>
              </a:ext>
            </a:extLst>
          </p:cNvPr>
          <p:cNvSpPr txBox="1"/>
          <p:nvPr/>
        </p:nvSpPr>
        <p:spPr>
          <a:xfrm>
            <a:off x="7981335" y="6080132"/>
            <a:ext cx="205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Dornelas et al. 2014</a:t>
            </a:r>
          </a:p>
        </p:txBody>
      </p:sp>
    </p:spTree>
    <p:extLst>
      <p:ext uri="{BB962C8B-B14F-4D97-AF65-F5344CB8AC3E}">
        <p14:creationId xmlns:p14="http://schemas.microsoft.com/office/powerpoint/2010/main" val="174085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D9D699-F15E-4245-8F50-2B34D458DC66}"/>
              </a:ext>
            </a:extLst>
          </p:cNvPr>
          <p:cNvSpPr txBox="1"/>
          <p:nvPr/>
        </p:nvSpPr>
        <p:spPr>
          <a:xfrm>
            <a:off x="2066925" y="447675"/>
            <a:ext cx="701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Introduction to Instructors and Students</a:t>
            </a:r>
            <a:endParaRPr lang="LID4096" sz="3200" b="1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79E3C-B375-4B93-BD64-2BD3C6AB8173}"/>
              </a:ext>
            </a:extLst>
          </p:cNvPr>
          <p:cNvSpPr txBox="1"/>
          <p:nvPr/>
        </p:nvSpPr>
        <p:spPr>
          <a:xfrm>
            <a:off x="218674" y="6315670"/>
            <a:ext cx="11297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Goal. Introduce ourselves. Icebreaker.  Breakdown barriers. We are all people (e.g., everyone has something to offer)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53C9E-0E9A-4ACC-B1E3-CADD5B86BE1E}"/>
              </a:ext>
            </a:extLst>
          </p:cNvPr>
          <p:cNvSpPr txBox="1"/>
          <p:nvPr/>
        </p:nvSpPr>
        <p:spPr>
          <a:xfrm>
            <a:off x="631147" y="1800225"/>
            <a:ext cx="364798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i="1" dirty="0"/>
              <a:t>Name</a:t>
            </a:r>
          </a:p>
          <a:p>
            <a:pPr marL="342900" indent="-342900">
              <a:buAutoNum type="arabicPeriod"/>
            </a:pPr>
            <a:endParaRPr lang="en-US" sz="2400" i="1" dirty="0"/>
          </a:p>
          <a:p>
            <a:pPr marL="342900" indent="-342900">
              <a:buAutoNum type="arabicPeriod"/>
            </a:pPr>
            <a:endParaRPr lang="en-US" sz="2400" i="1" dirty="0"/>
          </a:p>
          <a:p>
            <a:pPr marL="342900" indent="-342900">
              <a:buAutoNum type="arabicPeriod"/>
            </a:pPr>
            <a:r>
              <a:rPr lang="en-US" sz="2400" i="1" dirty="0"/>
              <a:t>Biography (where from?)</a:t>
            </a:r>
          </a:p>
          <a:p>
            <a:pPr marL="342900" indent="-342900">
              <a:buAutoNum type="arabicPeriod"/>
            </a:pPr>
            <a:endParaRPr lang="en-US" sz="2400" i="1" dirty="0"/>
          </a:p>
          <a:p>
            <a:pPr marL="342900" indent="-342900">
              <a:buAutoNum type="arabicPeriod"/>
            </a:pPr>
            <a:endParaRPr lang="en-US" sz="2400" i="1" dirty="0"/>
          </a:p>
          <a:p>
            <a:pPr marL="342900" indent="-342900">
              <a:buAutoNum type="arabicPeriod"/>
            </a:pPr>
            <a:r>
              <a:rPr lang="en-US" sz="2400" i="1" dirty="0"/>
              <a:t>Study system</a:t>
            </a:r>
          </a:p>
          <a:p>
            <a:pPr marL="342900" indent="-342900">
              <a:buAutoNum type="arabicPeriod"/>
            </a:pPr>
            <a:endParaRPr lang="en-US" sz="2400" i="1" dirty="0"/>
          </a:p>
          <a:p>
            <a:pPr marL="342900" indent="-342900">
              <a:buAutoNum type="arabicPeriod"/>
            </a:pPr>
            <a:endParaRPr lang="en-US" sz="2400" i="1" dirty="0"/>
          </a:p>
          <a:p>
            <a:pPr marL="342900" indent="-342900">
              <a:buAutoNum type="arabicPeriod"/>
            </a:pPr>
            <a:r>
              <a:rPr lang="en-US" sz="2400" i="1" dirty="0"/>
              <a:t>“fun fact”</a:t>
            </a:r>
            <a:endParaRPr lang="LID4096" sz="2400" i="1" dirty="0"/>
          </a:p>
        </p:txBody>
      </p:sp>
    </p:spTree>
    <p:extLst>
      <p:ext uri="{BB962C8B-B14F-4D97-AF65-F5344CB8AC3E}">
        <p14:creationId xmlns:p14="http://schemas.microsoft.com/office/powerpoint/2010/main" val="55235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029C5E-982A-484B-9DCC-6F633DECB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7"/>
          <a:stretch/>
        </p:blipFill>
        <p:spPr>
          <a:xfrm>
            <a:off x="0" y="374650"/>
            <a:ext cx="121920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28768-CF34-47DB-AF71-C6BD71FC71CF}"/>
              </a:ext>
            </a:extLst>
          </p:cNvPr>
          <p:cNvSpPr txBox="1"/>
          <p:nvPr/>
        </p:nvSpPr>
        <p:spPr>
          <a:xfrm>
            <a:off x="744582" y="444138"/>
            <a:ext cx="24481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Lunch</a:t>
            </a:r>
            <a:endParaRPr lang="LID4096" sz="7200" b="1" dirty="0"/>
          </a:p>
        </p:txBody>
      </p:sp>
    </p:spTree>
    <p:extLst>
      <p:ext uri="{BB962C8B-B14F-4D97-AF65-F5344CB8AC3E}">
        <p14:creationId xmlns:p14="http://schemas.microsoft.com/office/powerpoint/2010/main" val="3863413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47755-332A-45D8-B3E3-C27EEA482BEA}"/>
              </a:ext>
            </a:extLst>
          </p:cNvPr>
          <p:cNvSpPr txBox="1"/>
          <p:nvPr/>
        </p:nvSpPr>
        <p:spPr>
          <a:xfrm>
            <a:off x="2762554" y="342115"/>
            <a:ext cx="4341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Measuring Tree Biodiversity</a:t>
            </a:r>
            <a:endParaRPr lang="LID4096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50CA2-925B-4D85-8BDC-D930C66E58E5}"/>
              </a:ext>
            </a:extLst>
          </p:cNvPr>
          <p:cNvSpPr txBox="1"/>
          <p:nvPr/>
        </p:nvSpPr>
        <p:spPr>
          <a:xfrm>
            <a:off x="495796" y="1383818"/>
            <a:ext cx="8417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Purpose: 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Develop methods for answering a ‘biodiversity’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Collect and analyze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Make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Discuss issues and limitations, future directions, synthesis.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587AE-CA09-441E-B94A-1D154705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925" y="343700"/>
            <a:ext cx="1436520" cy="1656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DB1E0-8BAB-48EA-9D95-CB50D2A4C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054" y="3169878"/>
            <a:ext cx="1436520" cy="1967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A8E46-74AF-4301-BF98-625767F81C73}"/>
              </a:ext>
            </a:extLst>
          </p:cNvPr>
          <p:cNvSpPr txBox="1"/>
          <p:nvPr/>
        </p:nvSpPr>
        <p:spPr>
          <a:xfrm>
            <a:off x="8614413" y="2616579"/>
            <a:ext cx="1057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Today</a:t>
            </a:r>
            <a:endParaRPr lang="LID4096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F7481-DC69-41E0-8937-0D0F581FF06B}"/>
              </a:ext>
            </a:extLst>
          </p:cNvPr>
          <p:cNvSpPr txBox="1"/>
          <p:nvPr/>
        </p:nvSpPr>
        <p:spPr>
          <a:xfrm>
            <a:off x="8614413" y="4276918"/>
            <a:ext cx="171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Tomorrow</a:t>
            </a:r>
            <a:endParaRPr lang="LID4096" sz="2800" b="1" dirty="0">
              <a:solidFill>
                <a:schemeClr val="accent1"/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1F2335C-F800-466A-9D7A-E89C777AF1B7}"/>
              </a:ext>
            </a:extLst>
          </p:cNvPr>
          <p:cNvSpPr/>
          <p:nvPr/>
        </p:nvSpPr>
        <p:spPr>
          <a:xfrm>
            <a:off x="8061158" y="2201779"/>
            <a:ext cx="312821" cy="1455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88E7C59-CAF6-4105-93FC-DE4FC8414811}"/>
              </a:ext>
            </a:extLst>
          </p:cNvPr>
          <p:cNvSpPr/>
          <p:nvPr/>
        </p:nvSpPr>
        <p:spPr>
          <a:xfrm>
            <a:off x="8217568" y="3382023"/>
            <a:ext cx="312821" cy="14558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783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80CDAB-6573-4622-9098-749C3900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435" y="168442"/>
            <a:ext cx="3826565" cy="3826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307AA3-28A1-46AE-9639-58C400023093}"/>
              </a:ext>
            </a:extLst>
          </p:cNvPr>
          <p:cNvSpPr txBox="1"/>
          <p:nvPr/>
        </p:nvSpPr>
        <p:spPr>
          <a:xfrm>
            <a:off x="246490" y="467855"/>
            <a:ext cx="782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Question: how does habitat size influence tree biodiversity?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294649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726" y="682488"/>
            <a:ext cx="6964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Collection of forest data: Site x species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DCD4F-CABE-4D18-A5E9-C3C856C16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7" t="27238" r="33678" b="21334"/>
          <a:stretch/>
        </p:blipFill>
        <p:spPr>
          <a:xfrm>
            <a:off x="1698170" y="1267656"/>
            <a:ext cx="7289076" cy="490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5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CAA21-9491-47A9-A0E0-6AB69D3CE4DE}"/>
              </a:ext>
            </a:extLst>
          </p:cNvPr>
          <p:cNvSpPr txBox="1"/>
          <p:nvPr/>
        </p:nvSpPr>
        <p:spPr>
          <a:xfrm>
            <a:off x="365760" y="757302"/>
            <a:ext cx="999584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Devise methods to answer question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/>
              <a:t>Make sure it can be done in ~1-1.5 hours.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/>
              <a:t>Do NOT talk to other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Collect data, compile and analyze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Present/Discuss data tomorrow morning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6737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"/>
          <p:cNvSpPr txBox="1">
            <a:spLocks/>
          </p:cNvSpPr>
          <p:nvPr/>
        </p:nvSpPr>
        <p:spPr bwMode="auto">
          <a:xfrm>
            <a:off x="538849" y="2703626"/>
            <a:ext cx="11114302" cy="14507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</a:rPr>
              <a:t>Biodiversity: What, why, how?</a:t>
            </a:r>
          </a:p>
        </p:txBody>
      </p:sp>
    </p:spTree>
    <p:extLst>
      <p:ext uri="{BB962C8B-B14F-4D97-AF65-F5344CB8AC3E}">
        <p14:creationId xmlns:p14="http://schemas.microsoft.com/office/powerpoint/2010/main" val="68673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350" y="66675"/>
            <a:ext cx="28745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tx2"/>
                </a:solidFill>
              </a:rPr>
              <a:t>What is Biodiversity?</a:t>
            </a:r>
          </a:p>
        </p:txBody>
      </p:sp>
      <p:pic>
        <p:nvPicPr>
          <p:cNvPr id="3" name="Picture 4" descr="Urwald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3844" y="-4893"/>
            <a:ext cx="3911133" cy="68628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 descr="butterfly collection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0525" y="3676813"/>
            <a:ext cx="3319907" cy="307641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281" y="647168"/>
            <a:ext cx="3802194" cy="284797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281" y="3925249"/>
            <a:ext cx="3783611" cy="29327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641705"/>
            <a:ext cx="3131744" cy="285890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feld 13"/>
          <p:cNvSpPr txBox="1"/>
          <p:nvPr/>
        </p:nvSpPr>
        <p:spPr>
          <a:xfrm>
            <a:off x="2478986" y="1143027"/>
            <a:ext cx="8362992" cy="436093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61" b="1" dirty="0"/>
              <a:t>CTAGTACCGTTCGGATAATG</a:t>
            </a:r>
            <a:r>
              <a:rPr lang="de-DE" sz="1261" b="1" dirty="0">
                <a:solidFill>
                  <a:schemeClr val="bg1"/>
                </a:solidFill>
              </a:rPr>
              <a:t>CGTATGCCGTTGATGTATCTCGAATGTCCCTGAGA</a:t>
            </a:r>
            <a:r>
              <a:rPr lang="de-DE" sz="1261" b="1" dirty="0"/>
              <a:t>TCCTCTGAGGTTCTGACTATGCTATGTCCCTGAGATCCTC</a:t>
            </a:r>
            <a:r>
              <a:rPr lang="de-DE" sz="1261" b="1" dirty="0">
                <a:solidFill>
                  <a:schemeClr val="bg1"/>
                </a:solidFill>
              </a:rPr>
              <a:t>TGAGGTTCTGACTATGCTGCGTATGCCGTTGATG</a:t>
            </a:r>
            <a:r>
              <a:rPr lang="de-DE" sz="1261" b="1" dirty="0"/>
              <a:t>TATCTCGAATGTTATCTGATATGCGTGACACCTGGATCCTA</a:t>
            </a:r>
            <a:r>
              <a:rPr lang="de-DE" sz="1261" b="1" dirty="0">
                <a:solidFill>
                  <a:schemeClr val="bg1"/>
                </a:solidFill>
              </a:rPr>
              <a:t>GTACCGTTCGGATAATGCGTATGCCGTTGATGTATC</a:t>
            </a:r>
            <a:r>
              <a:rPr lang="de-DE" sz="1261" b="1" dirty="0"/>
              <a:t>TCGAATGTCCCTGAGATCCTCTGAGGTTTTTTACTATGCTA</a:t>
            </a:r>
            <a:r>
              <a:rPr lang="de-DE" sz="1261" b="1" dirty="0">
                <a:solidFill>
                  <a:schemeClr val="bg1"/>
                </a:solidFill>
              </a:rPr>
              <a:t>TGTCCCTGAGATCCTCTGAGGTTCTGACTATGCTG</a:t>
            </a:r>
            <a:r>
              <a:rPr lang="de-DE" sz="1261" b="1" dirty="0"/>
              <a:t>CGTATGCCGTTGATGTATCTCGAATGTTATCTGATATGCGT</a:t>
            </a:r>
            <a:r>
              <a:rPr lang="de-DE" sz="1261" b="1" dirty="0">
                <a:solidFill>
                  <a:schemeClr val="bg1"/>
                </a:solidFill>
              </a:rPr>
              <a:t>GACACCTGGATCCTAG</a:t>
            </a:r>
            <a:r>
              <a:rPr lang="de-DE" sz="1261" b="1" dirty="0"/>
              <a:t>TACCGTTCGGATAAT</a:t>
            </a:r>
            <a:r>
              <a:rPr lang="de-DE" sz="1261" b="1" dirty="0">
                <a:solidFill>
                  <a:schemeClr val="bg1"/>
                </a:solidFill>
              </a:rPr>
              <a:t>GCG</a:t>
            </a:r>
            <a:r>
              <a:rPr lang="de-DE" sz="1261" b="1" dirty="0"/>
              <a:t>TATGCCGTTGATGTATCTCGAATGTCCCTGAGATCCTCTGA</a:t>
            </a:r>
            <a:r>
              <a:rPr lang="de-DE" sz="1261" b="1" dirty="0">
                <a:solidFill>
                  <a:schemeClr val="bg1"/>
                </a:solidFill>
              </a:rPr>
              <a:t>GGTTCTGACTATGCTAT</a:t>
            </a:r>
            <a:r>
              <a:rPr lang="de-DE" sz="1261" b="1" dirty="0"/>
              <a:t>GTCCCTGAGATCCT</a:t>
            </a:r>
            <a:r>
              <a:rPr lang="de-DE" sz="1261" b="1" dirty="0">
                <a:solidFill>
                  <a:schemeClr val="bg1"/>
                </a:solidFill>
              </a:rPr>
              <a:t>CTGA</a:t>
            </a:r>
            <a:r>
              <a:rPr lang="de-DE" sz="1261" b="1" dirty="0"/>
              <a:t>GGTTCTGACTATGCTGCGTATGGGGGGGTGTATCTCGAA</a:t>
            </a:r>
            <a:r>
              <a:rPr lang="de-DE" sz="1261" b="1" dirty="0">
                <a:solidFill>
                  <a:schemeClr val="bg1"/>
                </a:solidFill>
              </a:rPr>
              <a:t>TGTTATCTGATATGCGT</a:t>
            </a:r>
            <a:r>
              <a:rPr lang="de-DE" sz="1261" b="1" dirty="0"/>
              <a:t>GACACCTGGATCCTA</a:t>
            </a:r>
            <a:r>
              <a:rPr lang="de-DE" sz="1261" b="1" dirty="0">
                <a:solidFill>
                  <a:schemeClr val="bg1"/>
                </a:solidFill>
              </a:rPr>
              <a:t>GTAC</a:t>
            </a:r>
            <a:r>
              <a:rPr lang="de-DE" sz="1261" b="1" dirty="0"/>
              <a:t>CGTTCGGATAATGCGTATGCCGTTGATGTATCTCGAATGT</a:t>
            </a:r>
            <a:r>
              <a:rPr lang="de-DE" sz="1261" b="1" dirty="0">
                <a:solidFill>
                  <a:schemeClr val="bg1"/>
                </a:solidFill>
              </a:rPr>
              <a:t>CCCTGAGATCCTCTGAG</a:t>
            </a:r>
            <a:r>
              <a:rPr lang="de-DE" sz="1261" b="1" dirty="0"/>
              <a:t>GTTCTGACTATGCTA</a:t>
            </a:r>
            <a:r>
              <a:rPr lang="de-DE" sz="1261" b="1" dirty="0">
                <a:solidFill>
                  <a:schemeClr val="bg1"/>
                </a:solidFill>
              </a:rPr>
              <a:t>TGTC</a:t>
            </a:r>
            <a:r>
              <a:rPr lang="de-DE" sz="1261" b="1" dirty="0"/>
              <a:t>CCTGAGATCCTCTGAGGTTCTGACTATGCTGCGTATGCC</a:t>
            </a:r>
            <a:r>
              <a:rPr lang="de-DE" sz="1261" b="1" dirty="0">
                <a:solidFill>
                  <a:schemeClr val="bg1"/>
                </a:solidFill>
              </a:rPr>
              <a:t>GTTGATGTATCTCGAATGTTA</a:t>
            </a:r>
            <a:r>
              <a:rPr lang="de-DE" sz="1261" b="1" dirty="0"/>
              <a:t>TCTG</a:t>
            </a:r>
            <a:r>
              <a:rPr lang="de-DE" sz="1261" b="1" dirty="0">
                <a:solidFill>
                  <a:schemeClr val="bg1"/>
                </a:solidFill>
              </a:rPr>
              <a:t>ATATGCGTGAC</a:t>
            </a:r>
            <a:r>
              <a:rPr lang="de-DE" sz="1261" b="1" dirty="0"/>
              <a:t>ACCTGGATCCTAGTACCGTTCGGATAATGCGTATGCCGTT</a:t>
            </a:r>
            <a:r>
              <a:rPr lang="de-DE" sz="1261" b="1" dirty="0">
                <a:solidFill>
                  <a:schemeClr val="bg1"/>
                </a:solidFill>
              </a:rPr>
              <a:t>GATGTATCT</a:t>
            </a:r>
            <a:r>
              <a:rPr lang="de-DE" sz="1261" b="1" dirty="0"/>
              <a:t>CGAA</a:t>
            </a:r>
            <a:r>
              <a:rPr lang="de-DE" sz="1261" b="1" dirty="0">
                <a:solidFill>
                  <a:schemeClr val="bg1"/>
                </a:solidFill>
              </a:rPr>
              <a:t>TGTCCCTGAGATCCTCTGAGGT</a:t>
            </a:r>
            <a:r>
              <a:rPr lang="de-DE" sz="1261" b="1" dirty="0"/>
              <a:t>TCTGACTATGCTATGTCCCTGAGATCCTCTGAGGTTCTGA</a:t>
            </a:r>
            <a:r>
              <a:rPr lang="de-DE" sz="1261" b="1" dirty="0">
                <a:solidFill>
                  <a:schemeClr val="bg1"/>
                </a:solidFill>
              </a:rPr>
              <a:t>CTATGCTGCGTATGCCGTTGATGTATCTCGAATGT</a:t>
            </a:r>
            <a:r>
              <a:rPr lang="de-DE" sz="1261" b="1" dirty="0"/>
              <a:t>TATCTGATATGCGTGACACCTGGATCCTAGTACCGTTCGGA</a:t>
            </a:r>
            <a:r>
              <a:rPr lang="de-DE" sz="1261" b="1" dirty="0">
                <a:solidFill>
                  <a:schemeClr val="bg1"/>
                </a:solidFill>
              </a:rPr>
              <a:t>TAATGCGTATGCCGTTGATGTATCTCGAATGTCCC</a:t>
            </a:r>
            <a:r>
              <a:rPr lang="de-DE" sz="1261" b="1" dirty="0"/>
              <a:t>TGAGATCCTCTGAGGTTCTGACTATGCTATGTCCCTGAGA</a:t>
            </a:r>
            <a:r>
              <a:rPr lang="de-DE" sz="1261" b="1" dirty="0">
                <a:solidFill>
                  <a:schemeClr val="bg1"/>
                </a:solidFill>
              </a:rPr>
              <a:t>TCCTCTGAGGTTCTGACTATGCTGCGTATGCCGTT</a:t>
            </a:r>
            <a:r>
              <a:rPr lang="de-DE" sz="1261" b="1" dirty="0"/>
              <a:t>GATGTATCTCGAATGTTATCTGATATGCGTGACACCTGGAT</a:t>
            </a:r>
            <a:r>
              <a:rPr lang="de-DE" sz="1261" b="1" dirty="0">
                <a:solidFill>
                  <a:schemeClr val="bg1"/>
                </a:solidFill>
              </a:rPr>
              <a:t>CCTAGTACCGTTCGGATAATGCGTATGCCGTTGAT</a:t>
            </a:r>
            <a:r>
              <a:rPr lang="de-DE" sz="1261" b="1" dirty="0"/>
              <a:t>GTATCTCGAATGTCCCTGAGATCCCTCTGAGGTTCTGACT</a:t>
            </a:r>
            <a:r>
              <a:rPr lang="de-DE" sz="1261" b="1" dirty="0">
                <a:solidFill>
                  <a:schemeClr val="bg1"/>
                </a:solidFill>
              </a:rPr>
              <a:t>ATGCTATGTCCCTGAGATCCTCTGAGGTTCTGACT</a:t>
            </a:r>
            <a:r>
              <a:rPr lang="de-DE" sz="1261" b="1" dirty="0"/>
              <a:t>ATGCTGCGTATGCCGTTGATGTATCTCGAATGTTATCTGAT</a:t>
            </a:r>
            <a:r>
              <a:rPr lang="de-DE" sz="1261" b="1" dirty="0">
                <a:solidFill>
                  <a:schemeClr val="bg1"/>
                </a:solidFill>
              </a:rPr>
              <a:t>ATGCGTGACACCTGGATCCTAGTACCGTTCGGATA</a:t>
            </a:r>
            <a:r>
              <a:rPr lang="de-DE" sz="1261" b="1" dirty="0"/>
              <a:t>ATGCGTATTTTTTTTGTTGATGTATCTCGAATGTCCCTGAG</a:t>
            </a:r>
            <a:r>
              <a:rPr lang="de-DE" sz="1261" b="1" dirty="0">
                <a:solidFill>
                  <a:schemeClr val="bg1"/>
                </a:solidFill>
              </a:rPr>
              <a:t>ATCCTCTGAGGTTCTGACTATGCTATGTCCCTGAG</a:t>
            </a:r>
            <a:r>
              <a:rPr lang="de-DE" sz="1261" b="1" dirty="0"/>
              <a:t>ATCCTCTGAGGTTCTGACTATGCTGCGTATGCCGTTGATG</a:t>
            </a:r>
            <a:r>
              <a:rPr lang="de-DE" sz="1261" b="1" dirty="0">
                <a:solidFill>
                  <a:schemeClr val="bg1"/>
                </a:solidFill>
              </a:rPr>
              <a:t>TATCTCGAATGTTATCTGATATGCGTGACACCTGGA</a:t>
            </a:r>
            <a:r>
              <a:rPr lang="de-DE" sz="1261" b="1" dirty="0"/>
              <a:t>TCCTAGTACCGTTCGGATAATGCGTAAAATGCCGTTGATG</a:t>
            </a:r>
            <a:r>
              <a:rPr lang="de-DE" sz="1261" b="1" dirty="0">
                <a:solidFill>
                  <a:schemeClr val="bg1"/>
                </a:solidFill>
              </a:rPr>
              <a:t>TATCTCGAATGTCCCTGAGATCCTCTGAGGTTCTG</a:t>
            </a:r>
            <a:r>
              <a:rPr lang="de-DE" sz="1261" b="1" dirty="0"/>
              <a:t>ACTATGCTTTTTATGTCCCCCCCTGAGATCCTCTGAGGTTC</a:t>
            </a:r>
            <a:r>
              <a:rPr lang="de-DE" sz="1261" b="1" dirty="0">
                <a:solidFill>
                  <a:schemeClr val="bg1"/>
                </a:solidFill>
              </a:rPr>
              <a:t>TGACTATGCTGCGTATGCCGTTGATGTATCTCGAAT</a:t>
            </a:r>
            <a:r>
              <a:rPr lang="de-DE" sz="1261" b="1" dirty="0"/>
              <a:t>GTTATCTGATATGCGTGACACCTGGATCCTAAAAGTACCG</a:t>
            </a:r>
            <a:r>
              <a:rPr lang="de-DE" sz="1261" b="1" dirty="0">
                <a:solidFill>
                  <a:schemeClr val="bg1"/>
                </a:solidFill>
              </a:rPr>
              <a:t>TTCGGATAATGCGTATGCCGTTGATGTATCTCGAA</a:t>
            </a:r>
            <a:r>
              <a:rPr lang="de-DE" sz="1261" b="1" dirty="0"/>
              <a:t>TGTCCCTGAGGGGATCCTCTGAGGTTCTGACTATGCTAAA</a:t>
            </a:r>
            <a:r>
              <a:rPr lang="de-DE" sz="1261" b="1" dirty="0">
                <a:solidFill>
                  <a:schemeClr val="bg1"/>
                </a:solidFill>
              </a:rPr>
              <a:t>ATGTCCCTGAGATCCTCTGAGGTTCTGACTATGCT</a:t>
            </a:r>
            <a:r>
              <a:rPr lang="de-DE" sz="1261" b="1" dirty="0"/>
              <a:t>GCGTATGCCGTTGATGTATCTCGAATGTTATCTGATATGCG</a:t>
            </a:r>
            <a:r>
              <a:rPr lang="de-DE" sz="1261" b="1" dirty="0">
                <a:solidFill>
                  <a:schemeClr val="bg1"/>
                </a:solidFill>
              </a:rPr>
              <a:t>TGACACCTGGATCCTAGTACCGTTCGGATAATGC</a:t>
            </a:r>
            <a:r>
              <a:rPr lang="de-DE" sz="1261" b="1" dirty="0"/>
              <a:t>GTATGCCGTTGAGGGGTGTATCTCGAATGTCCCTGAGATT</a:t>
            </a:r>
            <a:r>
              <a:rPr lang="de-DE" sz="1261" b="1" dirty="0">
                <a:solidFill>
                  <a:schemeClr val="bg1"/>
                </a:solidFill>
              </a:rPr>
              <a:t>TTCCTCTGAGGTTCTGACTATGCTATGTCCCTGAG</a:t>
            </a:r>
            <a:r>
              <a:rPr lang="de-DE" sz="1261" b="1" dirty="0"/>
              <a:t>ATCCTCTGAGGTTCTGACTATGCTGCGTATGCCGTTGATG</a:t>
            </a:r>
            <a:r>
              <a:rPr lang="de-DE" sz="1261" b="1" dirty="0">
                <a:solidFill>
                  <a:schemeClr val="bg1"/>
                </a:solidFill>
              </a:rPr>
              <a:t>TATCTCGAATGTTATCTGATATGCGTGACACCTGG</a:t>
            </a:r>
            <a:r>
              <a:rPr lang="de-DE" sz="1261" b="1" dirty="0"/>
              <a:t>ATCCTAGTACCGTTCGGATAATGCGTATGCCGTTGATGTAT</a:t>
            </a:r>
            <a:r>
              <a:rPr lang="de-DE" sz="1261" b="1" dirty="0">
                <a:solidFill>
                  <a:schemeClr val="bg1"/>
                </a:solidFill>
              </a:rPr>
              <a:t>CTCGAATGTCCCTGAGATCCTCTGAGGTTCTGACT</a:t>
            </a:r>
            <a:r>
              <a:rPr lang="de-DE" sz="1261" b="1" dirty="0"/>
              <a:t>ATGCTATGTCCCTGAGATCCTCTGAGGTTCTGACTATGCTGCGTATGCCGTTG</a:t>
            </a:r>
          </a:p>
        </p:txBody>
      </p:sp>
      <p:pic>
        <p:nvPicPr>
          <p:cNvPr id="1026" name="Picture 2" descr="http://www.nature.com/nchem/journal/v4/n2/images/nchem.1243-f4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45" y="2550284"/>
            <a:ext cx="4432322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639159" y="243635"/>
            <a:ext cx="3187469" cy="6614365"/>
            <a:chOff x="8927423" y="138860"/>
            <a:chExt cx="3187469" cy="6614365"/>
          </a:xfrm>
          <a:solidFill>
            <a:schemeClr val="bg1"/>
          </a:solidFill>
        </p:grpSpPr>
        <p:pic>
          <p:nvPicPr>
            <p:cNvPr id="10" name="Picture 12" descr="http://www.chemie.unibas.ch/%7Eteam2010/SMueller/3U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2766" y="2234694"/>
              <a:ext cx="2436805" cy="784512"/>
            </a:xfrm>
            <a:prstGeom prst="rect">
              <a:avLst/>
            </a:prstGeom>
            <a:grpFill/>
          </p:spPr>
        </p:pic>
        <p:pic>
          <p:nvPicPr>
            <p:cNvPr id="11" name="Picture 14" descr="Beschreibung: Beschreibung: skelett chloranilin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204" y="3248336"/>
              <a:ext cx="617395" cy="679136"/>
            </a:xfrm>
            <a:prstGeom prst="rect">
              <a:avLst/>
            </a:prstGeom>
            <a:grpFill/>
          </p:spPr>
        </p:pic>
        <p:pic>
          <p:nvPicPr>
            <p:cNvPr id="12" name="Picture 18" descr="http://www.zct-berlin.de/struktur/ertapenem.gif"/>
            <p:cNvPicPr>
              <a:picLocks noChangeAspect="1" noChangeArrowheads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096" y="4332408"/>
              <a:ext cx="3018796" cy="1053226"/>
            </a:xfrm>
            <a:prstGeom prst="rect">
              <a:avLst/>
            </a:prstGeom>
            <a:grpFill/>
          </p:spPr>
        </p:pic>
        <p:pic>
          <p:nvPicPr>
            <p:cNvPr id="13" name="Picture 20" descr="Etacrynic acid.png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01" y="5378550"/>
              <a:ext cx="2119438" cy="900762"/>
            </a:xfrm>
            <a:prstGeom prst="rect">
              <a:avLst/>
            </a:prstGeom>
            <a:grpFill/>
          </p:spPr>
        </p:pic>
        <p:pic>
          <p:nvPicPr>
            <p:cNvPr id="14" name="Picture 22" descr="Dimetindene maleate.png"/>
            <p:cNvPicPr>
              <a:picLocks noChangeAspect="1" noChangeArrowheads="1"/>
            </p:cNvPicPr>
            <p:nvPr/>
          </p:nvPicPr>
          <p:blipFill rotWithShape="1"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017355" y="3103602"/>
              <a:ext cx="1374717" cy="1192911"/>
            </a:xfrm>
            <a:prstGeom prst="rect">
              <a:avLst/>
            </a:prstGeom>
            <a:grpFill/>
          </p:spPr>
        </p:pic>
        <p:pic>
          <p:nvPicPr>
            <p:cNvPr id="15" name="Picture 30" descr="Beschreibung: Beschreibung: 1000px-L-Cystein_-_L-Cysteine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451" y="1319792"/>
              <a:ext cx="1054854" cy="694335"/>
            </a:xfrm>
            <a:prstGeom prst="rect">
              <a:avLst/>
            </a:prstGeom>
            <a:grpFill/>
          </p:spPr>
        </p:pic>
        <p:pic>
          <p:nvPicPr>
            <p:cNvPr id="16" name="Picture 32" descr="Beschreibung: Beschreibung: 1000px-L-Prolin_-_L-Proline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370" y="1345610"/>
              <a:ext cx="852452" cy="649936"/>
            </a:xfrm>
            <a:prstGeom prst="rect">
              <a:avLst/>
            </a:prstGeom>
            <a:grpFill/>
          </p:spPr>
        </p:pic>
        <p:pic>
          <p:nvPicPr>
            <p:cNvPr id="17" name="Picture 38" descr="http://de.academic.ru/pictures/dewiki/50/220px-Escitalopram-skeletal.png"/>
            <p:cNvPicPr>
              <a:picLocks noChangeAspect="1" noChangeArrowheads="1"/>
            </p:cNvPicPr>
            <p:nvPr/>
          </p:nvPicPr>
          <p:blipFill>
            <a:blip r:embed="rId1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0864" y="138860"/>
              <a:ext cx="1468707" cy="1161615"/>
            </a:xfrm>
            <a:prstGeom prst="rect">
              <a:avLst/>
            </a:prstGeom>
            <a:grpFill/>
          </p:spPr>
        </p:pic>
        <p:pic>
          <p:nvPicPr>
            <p:cNvPr id="18" name="Picture 42" descr="http://www.chemistry-reference.com/images/structural/glycerol.pn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5970" y="6269215"/>
              <a:ext cx="1125604" cy="484010"/>
            </a:xfrm>
            <a:prstGeom prst="rect">
              <a:avLst/>
            </a:prstGeom>
            <a:grpFill/>
          </p:spPr>
        </p:pic>
        <p:pic>
          <p:nvPicPr>
            <p:cNvPr id="19" name="Picture 48" descr="http://www.chemistry-reference.com/images/structural/alizarin.png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7423" y="186801"/>
              <a:ext cx="1426347" cy="98774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8754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ss-extinction-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93713"/>
            <a:ext cx="7620000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8778875" y="2359025"/>
            <a:ext cx="838200" cy="7620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pic>
        <p:nvPicPr>
          <p:cNvPr id="7" name="Picture 2" descr="http://images.nationalgeographic.com/wpf/media-live/photos/000/010/cache/mass-extinction_1077_600x4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5651" y="798513"/>
            <a:ext cx="6537325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8" name="Picture 2" descr="http://www.freewebs.com/elenafodder/tre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07" y="120650"/>
            <a:ext cx="42862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Picture 4" descr="http://losangelesmover.org/images/la1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8513" y="346869"/>
            <a:ext cx="484505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6" descr="http://www.sciencephoto.com/image/180709/large/E7701845-Circular_fields-SP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7421" y="3571875"/>
            <a:ext cx="4846637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984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2732088" y="233364"/>
            <a:ext cx="77898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chemeClr val="tx2"/>
                </a:solidFill>
                <a:latin typeface="Arial" panose="020B0604020202020204" pitchFamily="34" charset="0"/>
              </a:rPr>
              <a:t>How do humans alter biodiversity?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-180566" y="479451"/>
            <a:ext cx="6490879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-Direct effects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-harvesting, removing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US" altLang="en-US" sz="2400" b="1" dirty="0">
                <a:latin typeface="Arial" panose="020B0604020202020204" pitchFamily="34" charset="0"/>
              </a:rPr>
            </a:br>
            <a:r>
              <a:rPr lang="en-US" altLang="en-US" sz="2400" b="1" dirty="0">
                <a:latin typeface="Arial" panose="020B0604020202020204" pitchFamily="34" charset="0"/>
              </a:rPr>
              <a:t>	-Global change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-productivity, disturbance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habitat loss/fragmentation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-Altered interspecific interactions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-Introduction of exotic species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loss of predators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		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0438" y="762001"/>
            <a:ext cx="2679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188" y="1957389"/>
            <a:ext cx="2925762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9650" y="1100138"/>
            <a:ext cx="301148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289" y="3100388"/>
            <a:ext cx="3005137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6538" y="4694239"/>
            <a:ext cx="28067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8938" y="2341564"/>
            <a:ext cx="310356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9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2"/>
          <p:cNvSpPr/>
          <p:nvPr/>
        </p:nvSpPr>
        <p:spPr>
          <a:xfrm>
            <a:off x="-343633" y="-228883"/>
            <a:ext cx="6493119" cy="2325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21" dirty="0"/>
              <a:t>What </a:t>
            </a:r>
          </a:p>
        </p:txBody>
      </p:sp>
      <p:sp>
        <p:nvSpPr>
          <p:cNvPr id="3" name="Rechteck 2"/>
          <p:cNvSpPr/>
          <p:nvPr/>
        </p:nvSpPr>
        <p:spPr>
          <a:xfrm>
            <a:off x="1698381" y="6251130"/>
            <a:ext cx="10179293" cy="574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21"/>
          </a:p>
        </p:txBody>
      </p:sp>
      <p:pic>
        <p:nvPicPr>
          <p:cNvPr id="10244" name="Picture 4" descr="Verschiedene Pillen und tabletten liegen auf einem Teller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832" y="4006217"/>
            <a:ext cx="4034560" cy="28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teratrees.files.wordpress.com/2012/03/forest-cloud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4308" y="580753"/>
            <a:ext cx="4543366" cy="303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borneo brunei deforestation tropical rainforest logging erosion land degradation rain forest horizontal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4308" y="3855085"/>
            <a:ext cx="4543366" cy="29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nhaltsplatzhalter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832" y="698298"/>
            <a:ext cx="4070365" cy="29334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5778" y="109913"/>
            <a:ext cx="4368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Good is Biodiversity??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789" y="2161891"/>
            <a:ext cx="4294430" cy="28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975" y="5928701"/>
            <a:ext cx="173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 2001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252344"/>
            <a:ext cx="5337567" cy="3584351"/>
          </a:xfrm>
          <a:prstGeom prst="rect">
            <a:avLst/>
          </a:prstGeom>
        </p:spPr>
      </p:pic>
      <p:sp>
        <p:nvSpPr>
          <p:cNvPr id="7" name="AutoShape 2" descr="Image result for cedar creek biodiversity experim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2674" y="4049560"/>
            <a:ext cx="3559908" cy="26572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52674" y="7937"/>
            <a:ext cx="7857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Biodiversity and Ecosystem Functioning (BEF)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DD1DE-69DD-4791-BCC6-17811FEE1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721" y="2421236"/>
            <a:ext cx="4906878" cy="3680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E0D27D-D5FD-4D75-87D1-149E42B227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7" t="20574" r="32628" b="18421"/>
          <a:stretch/>
        </p:blipFill>
        <p:spPr>
          <a:xfrm>
            <a:off x="6169843" y="5507309"/>
            <a:ext cx="1218701" cy="1278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42DFA-6970-404F-ACF8-F90332736D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941"/>
          <a:stretch/>
        </p:blipFill>
        <p:spPr>
          <a:xfrm>
            <a:off x="9085731" y="592712"/>
            <a:ext cx="2950694" cy="3198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1F7F60-6643-45D7-A25B-1068A9087568}"/>
              </a:ext>
            </a:extLst>
          </p:cNvPr>
          <p:cNvSpPr txBox="1"/>
          <p:nvPr/>
        </p:nvSpPr>
        <p:spPr>
          <a:xfrm>
            <a:off x="9839326" y="6259127"/>
            <a:ext cx="171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Deng et al. 2023</a:t>
            </a:r>
          </a:p>
        </p:txBody>
      </p:sp>
    </p:spTree>
    <p:extLst>
      <p:ext uri="{BB962C8B-B14F-4D97-AF65-F5344CB8AC3E}">
        <p14:creationId xmlns:p14="http://schemas.microsoft.com/office/powerpoint/2010/main" val="339571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30834-48B7-434A-96C5-ECAA3147B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03"/>
            <a:ext cx="3098617" cy="47160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5FF529-DEC0-475B-80C2-70C569A72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42" y="3014799"/>
            <a:ext cx="9469758" cy="38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9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Office PowerPoint</Application>
  <PresentationFormat>Widescreen</PresentationFormat>
  <Paragraphs>133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Chase, Jonathan</dc:creator>
  <cp:lastModifiedBy>Jon Chase</cp:lastModifiedBy>
  <cp:revision>191</cp:revision>
  <dcterms:created xsi:type="dcterms:W3CDTF">2022-11-08T14:28:12Z</dcterms:created>
  <dcterms:modified xsi:type="dcterms:W3CDTF">2024-08-27T22:27:15Z</dcterms:modified>
</cp:coreProperties>
</file>